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1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3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7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0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1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0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9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56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17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44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642A3-43D2-E744-A60F-BA01552D0E72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8A99-0FE4-7A49-BE4C-9AC8C8906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80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7439" y="446328"/>
            <a:ext cx="7959067" cy="456627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4000" b="1" dirty="0" smtClean="0">
                <a:latin typeface="Arial"/>
                <a:cs typeface="Arial"/>
              </a:rPr>
              <a:t> Designing the Metrics </a:t>
            </a: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r>
              <a:rPr lang="en-US" sz="3200" dirty="0">
                <a:latin typeface="Arial"/>
                <a:cs typeface="Arial"/>
              </a:rPr>
              <a:t/>
            </a:r>
            <a:br>
              <a:rPr lang="en-US" sz="3200" dirty="0">
                <a:latin typeface="Arial"/>
                <a:cs typeface="Arial"/>
              </a:rPr>
            </a:br>
            <a:r>
              <a:rPr lang="en-US" sz="2400" b="1" dirty="0">
                <a:latin typeface="Arial"/>
                <a:cs typeface="Arial"/>
              </a:rPr>
              <a:t>Breakout Sessions Block 1</a:t>
            </a:r>
            <a:r>
              <a:rPr lang="en-US" sz="2400" b="1" dirty="0" smtClean="0">
                <a:latin typeface="Arial"/>
                <a:cs typeface="Arial"/>
              </a:rPr>
              <a:t>: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Designing </a:t>
            </a:r>
            <a:r>
              <a:rPr lang="en-US" sz="2400" b="1" dirty="0">
                <a:latin typeface="Arial"/>
                <a:cs typeface="Arial"/>
              </a:rPr>
              <a:t>the Metrics </a:t>
            </a:r>
            <a:br>
              <a:rPr lang="en-US" sz="2400" b="1" dirty="0">
                <a:latin typeface="Arial"/>
                <a:cs typeface="Arial"/>
              </a:rPr>
            </a:br>
            <a:r>
              <a:rPr lang="en-US" sz="2400" b="1" dirty="0">
                <a:latin typeface="Arial"/>
                <a:cs typeface="Arial"/>
              </a:rPr>
              <a:t>Breakout Session 1.1: </a:t>
            </a:r>
            <a:r>
              <a:rPr lang="en-US" sz="2400" b="1" dirty="0" smtClean="0">
                <a:latin typeface="Arial"/>
                <a:cs typeface="Arial"/>
              </a:rPr>
              <a:t>Sustainable </a:t>
            </a:r>
            <a:r>
              <a:rPr lang="en-US" sz="2400" b="1" dirty="0">
                <a:latin typeface="Arial"/>
                <a:cs typeface="Arial"/>
              </a:rPr>
              <a:t>Development Goals, Global Boundaries, and Safe Operating Space for Humanity </a:t>
            </a:r>
            <a:r>
              <a:rPr lang="en-US" sz="3200" b="1" dirty="0">
                <a:latin typeface="Arial"/>
                <a:cs typeface="Arial"/>
              </a:rPr>
              <a:t/>
            </a:r>
            <a:br>
              <a:rPr lang="en-US" sz="3200" b="1" dirty="0">
                <a:latin typeface="Arial"/>
                <a:cs typeface="Arial"/>
              </a:rPr>
            </a:br>
            <a:r>
              <a:rPr lang="en-US" sz="3200" b="1" dirty="0" smtClean="0">
                <a:latin typeface="Arial"/>
                <a:cs typeface="Arial"/>
              </a:rPr>
              <a:t/>
            </a:r>
            <a:br>
              <a:rPr lang="en-US" sz="3200" b="1" dirty="0" smtClean="0">
                <a:latin typeface="Arial"/>
                <a:cs typeface="Arial"/>
              </a:rPr>
            </a:br>
            <a:r>
              <a:rPr lang="en-US" sz="2400" b="1" dirty="0" smtClean="0">
                <a:latin typeface="Arial"/>
                <a:cs typeface="Arial"/>
              </a:rPr>
              <a:t>Chair: Hans-Peter </a:t>
            </a:r>
            <a:r>
              <a:rPr lang="en-US" sz="2400" b="1" dirty="0" err="1" smtClean="0">
                <a:latin typeface="Arial"/>
                <a:cs typeface="Arial"/>
              </a:rPr>
              <a:t>Plag</a:t>
            </a:r>
            <a:r>
              <a:rPr lang="en-US" sz="2400" b="1" dirty="0" smtClean="0">
                <a:latin typeface="Arial"/>
                <a:cs typeface="Arial"/>
              </a:rPr>
              <a:t/>
            </a:r>
            <a:br>
              <a:rPr lang="en-US" sz="2400" b="1" dirty="0" smtClean="0">
                <a:latin typeface="Arial"/>
                <a:cs typeface="Arial"/>
              </a:rPr>
            </a:br>
            <a:r>
              <a:rPr lang="en-US" sz="2400" b="1" dirty="0" smtClean="0">
                <a:latin typeface="Arial"/>
                <a:cs typeface="Arial"/>
              </a:rPr>
              <a:t>Rapporteur: Senay Habtezion</a:t>
            </a:r>
            <a:br>
              <a:rPr lang="en-US" sz="2400" b="1" dirty="0" smtClean="0">
                <a:latin typeface="Arial"/>
                <a:cs typeface="Arial"/>
              </a:rPr>
            </a:br>
            <a:r>
              <a:rPr lang="en-US" sz="3200" dirty="0" smtClean="0">
                <a:latin typeface="Arial"/>
                <a:cs typeface="Arial"/>
              </a:rPr>
              <a:t/>
            </a:r>
            <a:br>
              <a:rPr lang="en-US" sz="3200" dirty="0" smtClean="0">
                <a:latin typeface="Arial"/>
                <a:cs typeface="Arial"/>
              </a:rPr>
            </a:br>
            <a:endParaRPr lang="en-US" sz="32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2113" y="4969690"/>
            <a:ext cx="8581887" cy="1785312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r>
              <a:rPr lang="en-US" sz="2400" b="1" dirty="0" smtClean="0">
                <a:solidFill>
                  <a:srgbClr val="000000"/>
                </a:solidFill>
              </a:rPr>
              <a:t>3rd </a:t>
            </a:r>
            <a:r>
              <a:rPr lang="en-US" sz="2400" b="1" dirty="0">
                <a:solidFill>
                  <a:srgbClr val="000000"/>
                </a:solidFill>
              </a:rPr>
              <a:t>GEOSS Science and Technology Stakeholder Workshop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NAVIGATING SUSTAINABILITY ON A CHANGING PLANET</a:t>
            </a:r>
          </a:p>
          <a:p>
            <a:r>
              <a:rPr lang="en-US" sz="2400" b="1" dirty="0">
                <a:solidFill>
                  <a:srgbClr val="000000"/>
                </a:solidFill>
              </a:rPr>
              <a:t>March 23-25, 2015, </a:t>
            </a:r>
            <a:r>
              <a:rPr lang="en-US" sz="2400" b="1" dirty="0" smtClean="0">
                <a:solidFill>
                  <a:srgbClr val="000000"/>
                </a:solidFill>
              </a:rPr>
              <a:t>Norfolk</a:t>
            </a:r>
            <a:r>
              <a:rPr lang="en-US" sz="2400" b="1" dirty="0">
                <a:solidFill>
                  <a:srgbClr val="000000"/>
                </a:solidFill>
              </a:rPr>
              <a:t>, VA, USA</a:t>
            </a:r>
          </a:p>
          <a:p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6996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Designing the Metrics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418167"/>
            <a:ext cx="8254999" cy="486833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000" dirty="0" smtClean="0">
                <a:effectLst/>
              </a:rPr>
              <a:t>CONTEXT (</a:t>
            </a:r>
            <a:r>
              <a:rPr lang="en-US" sz="3000" smtClean="0">
                <a:effectLst/>
              </a:rPr>
              <a:t>the bigger picture): </a:t>
            </a:r>
            <a:r>
              <a:rPr lang="en-US" sz="3000" dirty="0" smtClean="0">
                <a:effectLst/>
              </a:rPr>
              <a:t>H-PP </a:t>
            </a:r>
            <a:endParaRPr lang="en-US" dirty="0" smtClean="0">
              <a:effectLst/>
            </a:endParaRPr>
          </a:p>
          <a:p>
            <a:pPr lvl="0"/>
            <a:r>
              <a:rPr lang="en-US" dirty="0" smtClean="0">
                <a:effectLst/>
              </a:rPr>
              <a:t>GEO </a:t>
            </a:r>
            <a:r>
              <a:rPr lang="en-US" dirty="0">
                <a:effectLst/>
              </a:rPr>
              <a:t>Ministerial summit on EOs (Jan 2014) </a:t>
            </a:r>
            <a:r>
              <a:rPr lang="en-US" dirty="0" smtClean="0">
                <a:effectLst/>
              </a:rPr>
              <a:t> [5 key areas ]</a:t>
            </a:r>
            <a:endParaRPr lang="en-US" dirty="0">
              <a:effectLst/>
            </a:endParaRPr>
          </a:p>
          <a:p>
            <a:pPr lvl="1"/>
            <a:r>
              <a:rPr lang="en-US" dirty="0">
                <a:effectLst/>
              </a:rPr>
              <a:t>Importance of SDGs and of GEO in focusing on </a:t>
            </a:r>
            <a:r>
              <a:rPr lang="en-US" dirty="0" err="1">
                <a:effectLst/>
              </a:rPr>
              <a:t>devt</a:t>
            </a:r>
            <a:r>
              <a:rPr lang="en-US" dirty="0">
                <a:effectLst/>
              </a:rPr>
              <a:t> of GEOSS on the </a:t>
            </a:r>
            <a:r>
              <a:rPr lang="en-US" dirty="0" smtClean="0">
                <a:effectLst/>
              </a:rPr>
              <a:t>information/knowledge </a:t>
            </a:r>
            <a:r>
              <a:rPr lang="en-US" dirty="0">
                <a:effectLst/>
              </a:rPr>
              <a:t>needs for </a:t>
            </a:r>
            <a:r>
              <a:rPr lang="en-US" dirty="0" smtClean="0">
                <a:effectLst/>
              </a:rPr>
              <a:t>SDGs</a:t>
            </a:r>
          </a:p>
          <a:p>
            <a:pPr lvl="1"/>
            <a:r>
              <a:rPr lang="en-US" dirty="0" smtClean="0">
                <a:effectLst/>
              </a:rPr>
              <a:t>Need for Framework for defining and documenting observations and comprehensive sustainability metrics</a:t>
            </a:r>
          </a:p>
          <a:p>
            <a:pPr lvl="0"/>
            <a:r>
              <a:rPr lang="en-US" dirty="0" smtClean="0">
                <a:effectLst/>
              </a:rPr>
              <a:t>Feed </a:t>
            </a:r>
            <a:r>
              <a:rPr lang="en-US" dirty="0">
                <a:effectLst/>
              </a:rPr>
              <a:t>Back to Nov 2015 Ministerial Summit on EOs (Nov 2015 – Mexico)</a:t>
            </a:r>
          </a:p>
          <a:p>
            <a:pPr lvl="0"/>
            <a:r>
              <a:rPr lang="en-US" dirty="0">
                <a:effectLst/>
              </a:rPr>
              <a:t>Reflecting back </a:t>
            </a:r>
          </a:p>
          <a:p>
            <a:pPr lvl="1"/>
            <a:r>
              <a:rPr lang="en-US" sz="2400" dirty="0" smtClean="0">
                <a:effectLst/>
              </a:rPr>
              <a:t>EOs have played key role; there is potential more</a:t>
            </a:r>
          </a:p>
          <a:p>
            <a:pPr lvl="1"/>
            <a:r>
              <a:rPr lang="en-US" sz="2400" dirty="0" smtClean="0">
                <a:effectLst/>
              </a:rPr>
              <a:t>EOs combining </a:t>
            </a:r>
            <a:r>
              <a:rPr lang="en-US" sz="2400" dirty="0">
                <a:effectLst/>
              </a:rPr>
              <a:t>with Socio-economic data</a:t>
            </a:r>
          </a:p>
          <a:p>
            <a:pPr lvl="1"/>
            <a:r>
              <a:rPr lang="en-US" sz="2400" dirty="0">
                <a:effectLst/>
              </a:rPr>
              <a:t>Need to be merged with models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9641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310590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Designing the </a:t>
            </a:r>
            <a:r>
              <a:rPr lang="en-US" sz="3600" dirty="0" smtClean="0">
                <a:solidFill>
                  <a:srgbClr val="FFFFFF"/>
                </a:solidFill>
              </a:rPr>
              <a:t>Metrics …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037167"/>
            <a:ext cx="8254999" cy="524933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dirty="0" smtClean="0">
                <a:effectLst/>
              </a:rPr>
              <a:t>QUESTION: </a:t>
            </a:r>
            <a:r>
              <a:rPr lang="en-US" dirty="0" smtClean="0">
                <a:effectLst/>
              </a:rPr>
              <a:t>Question </a:t>
            </a:r>
            <a:r>
              <a:rPr lang="en-US" dirty="0">
                <a:effectLst/>
              </a:rPr>
              <a:t>for us is how can we measure progress towards achievement of MDGs </a:t>
            </a:r>
            <a:r>
              <a:rPr lang="en-US" dirty="0" smtClean="0">
                <a:effectLst/>
              </a:rPr>
              <a:t>?</a:t>
            </a:r>
            <a:endParaRPr lang="en-US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Mgt</a:t>
            </a:r>
            <a:r>
              <a:rPr lang="en-US" dirty="0" smtClean="0">
                <a:effectLst/>
              </a:rPr>
              <a:t> tool</a:t>
            </a:r>
          </a:p>
          <a:p>
            <a:pPr lvl="1"/>
            <a:r>
              <a:rPr lang="en-US" dirty="0" smtClean="0">
                <a:effectLst/>
              </a:rPr>
              <a:t>Report card on SDGs progress</a:t>
            </a:r>
          </a:p>
          <a:p>
            <a:pPr lvl="0"/>
            <a:r>
              <a:rPr lang="en-US" u="sng" dirty="0" smtClean="0">
                <a:effectLst/>
              </a:rPr>
              <a:t>Key comments </a:t>
            </a:r>
            <a:endParaRPr lang="en-US" u="sng" dirty="0">
              <a:effectLst/>
            </a:endParaRPr>
          </a:p>
          <a:p>
            <a:pPr lvl="1"/>
            <a:r>
              <a:rPr lang="en-US" dirty="0">
                <a:effectLst/>
              </a:rPr>
              <a:t>Is it really </a:t>
            </a:r>
            <a:r>
              <a:rPr lang="en-US" dirty="0" err="1">
                <a:effectLst/>
              </a:rPr>
              <a:t>upto</a:t>
            </a:r>
            <a:r>
              <a:rPr lang="en-US" dirty="0">
                <a:effectLst/>
              </a:rPr>
              <a:t> GEOS to refine targets and variables </a:t>
            </a:r>
            <a:r>
              <a:rPr lang="en-US" dirty="0" smtClean="0">
                <a:effectLst/>
              </a:rPr>
              <a:t>= </a:t>
            </a:r>
            <a:r>
              <a:rPr lang="en-US" dirty="0">
                <a:effectLst/>
              </a:rPr>
              <a:t>should we be focused on DATA ? </a:t>
            </a:r>
          </a:p>
          <a:p>
            <a:pPr lvl="1"/>
            <a:r>
              <a:rPr lang="en-US" dirty="0">
                <a:effectLst/>
              </a:rPr>
              <a:t>Develop sustainability (</a:t>
            </a:r>
            <a:r>
              <a:rPr lang="en-US" dirty="0" err="1">
                <a:effectLst/>
              </a:rPr>
              <a:t>devt</a:t>
            </a:r>
            <a:r>
              <a:rPr lang="en-US" dirty="0">
                <a:effectLst/>
              </a:rPr>
              <a:t> goal) information framework … to pull info out of GEOSS </a:t>
            </a:r>
          </a:p>
          <a:p>
            <a:pPr lvl="1"/>
            <a:r>
              <a:rPr lang="en-US" dirty="0">
                <a:effectLst/>
              </a:rPr>
              <a:t>GEOSS can serve as </a:t>
            </a:r>
            <a:r>
              <a:rPr lang="en-US" u="sng" dirty="0">
                <a:effectLst/>
              </a:rPr>
              <a:t>a forum </a:t>
            </a:r>
            <a:r>
              <a:rPr lang="en-US" dirty="0">
                <a:effectLst/>
              </a:rPr>
              <a:t>to others not necessarily represented within the UN process </a:t>
            </a:r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880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310590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Designing the </a:t>
            </a:r>
            <a:r>
              <a:rPr lang="en-US" sz="3600" dirty="0" smtClean="0">
                <a:solidFill>
                  <a:srgbClr val="FFFFFF"/>
                </a:solidFill>
              </a:rPr>
              <a:t>Metrics …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1418167"/>
            <a:ext cx="8254999" cy="4868333"/>
          </a:xfrm>
        </p:spPr>
        <p:txBody>
          <a:bodyPr>
            <a:normAutofit/>
          </a:bodyPr>
          <a:lstStyle/>
          <a:p>
            <a:pPr lvl="0"/>
            <a:r>
              <a:rPr lang="en-US" sz="2800" u="sng" dirty="0" smtClean="0">
                <a:effectLst/>
              </a:rPr>
              <a:t>Key comments  (</a:t>
            </a:r>
            <a:r>
              <a:rPr lang="en-US" sz="2800" u="sng" dirty="0" err="1" smtClean="0">
                <a:effectLst/>
              </a:rPr>
              <a:t>Ctd</a:t>
            </a:r>
            <a:r>
              <a:rPr lang="en-US" sz="2800" u="sng" dirty="0" smtClean="0">
                <a:effectLst/>
              </a:rPr>
              <a:t>.)</a:t>
            </a:r>
            <a:endParaRPr lang="en-US" sz="2800" u="sng" dirty="0">
              <a:effectLst/>
            </a:endParaRP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effectLst/>
                <a:ea typeface="ＭＳ 明朝"/>
                <a:cs typeface="Times New Roman"/>
              </a:rPr>
              <a:t>Recommend that upcoming  GEO Ministerial </a:t>
            </a:r>
            <a:r>
              <a:rPr lang="en-US" sz="2400" dirty="0">
                <a:effectLst/>
                <a:ea typeface="ＭＳ 明朝"/>
                <a:cs typeface="Times New Roman"/>
              </a:rPr>
              <a:t>summit – should commit to use GEOSS to USE GEOSS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effectLst/>
                <a:ea typeface="ＭＳ 明朝"/>
                <a:cs typeface="Times New Roman"/>
              </a:rPr>
              <a:t>Complementarity </a:t>
            </a:r>
            <a:r>
              <a:rPr lang="en-US" sz="2400" dirty="0">
                <a:effectLst/>
                <a:ea typeface="ＭＳ 明朝"/>
                <a:cs typeface="Times New Roman"/>
              </a:rPr>
              <a:t>with in-situ data and how to link to </a:t>
            </a:r>
            <a:r>
              <a:rPr lang="en-US" sz="2400" dirty="0" smtClean="0">
                <a:effectLst/>
                <a:ea typeface="ＭＳ 明朝"/>
                <a:cs typeface="Times New Roman"/>
              </a:rPr>
              <a:t>SDGs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400" dirty="0">
                <a:effectLst/>
                <a:ea typeface="ＭＳ 明朝"/>
                <a:cs typeface="Times New Roman"/>
              </a:rPr>
              <a:t>Ministers should </a:t>
            </a:r>
            <a:r>
              <a:rPr lang="en-US" sz="2400" dirty="0" smtClean="0">
                <a:effectLst/>
                <a:ea typeface="ＭＳ 明朝"/>
                <a:cs typeface="Times New Roman"/>
              </a:rPr>
              <a:t>provide guidance on how to </a:t>
            </a:r>
            <a:r>
              <a:rPr lang="en-US" sz="2400" dirty="0">
                <a:effectLst/>
                <a:ea typeface="ＭＳ 明朝"/>
                <a:cs typeface="Times New Roman"/>
              </a:rPr>
              <a:t>develop targets and variables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effectLst/>
                <a:ea typeface="ＭＳ 明朝"/>
                <a:cs typeface="Times New Roman"/>
              </a:rPr>
              <a:t>In light of broad nature of current goals and targets; GEO may need to prioritize and focus on key SDGs/targets that pertain to sustainability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effectLst/>
                <a:ea typeface="ＭＳ 明朝"/>
                <a:cs typeface="Times New Roman"/>
              </a:rPr>
              <a:t>Need to identifying collective </a:t>
            </a:r>
            <a:r>
              <a:rPr lang="en-US" sz="2400" dirty="0">
                <a:effectLst/>
                <a:ea typeface="ＭＳ 明朝"/>
                <a:cs typeface="Times New Roman"/>
              </a:rPr>
              <a:t>GOE input </a:t>
            </a:r>
            <a:r>
              <a:rPr lang="en-US" sz="2400" dirty="0" smtClean="0">
                <a:effectLst/>
                <a:ea typeface="ＭＳ 明朝"/>
                <a:cs typeface="Times New Roman"/>
              </a:rPr>
              <a:t>given likely variance in views on current versions of SDGs</a:t>
            </a:r>
            <a:endParaRPr lang="en-US" sz="2400" dirty="0">
              <a:effectLst/>
              <a:ea typeface="ＭＳ 明朝"/>
              <a:cs typeface="Times New Roman"/>
            </a:endParaRPr>
          </a:p>
          <a:p>
            <a:pPr marL="0" indent="0">
              <a:buNone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134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292</Words>
  <Application>Microsoft Macintosh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Designing the Metrics   Breakout Sessions Block 1: Designing the Metrics  Breakout Session 1.1: Sustainable Development Goals, Global Boundaries, and Safe Operating Space for Humanity   Chair: Hans-Peter Plag Rapporteur: Senay Habtezion  </vt:lpstr>
      <vt:lpstr>Designing the Metrics </vt:lpstr>
      <vt:lpstr>Designing the Metrics … </vt:lpstr>
      <vt:lpstr>Designing the Metrics 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Breakout Sessions Block 1: Designing the Metrics </dc:title>
  <dc:creator>Senay Habtezion</dc:creator>
  <cp:lastModifiedBy>Senay Habtezion</cp:lastModifiedBy>
  <cp:revision>7</cp:revision>
  <dcterms:created xsi:type="dcterms:W3CDTF">2015-03-23T16:50:37Z</dcterms:created>
  <dcterms:modified xsi:type="dcterms:W3CDTF">2015-03-25T18:40:56Z</dcterms:modified>
</cp:coreProperties>
</file>